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60" r:id="rId5"/>
    <p:sldId id="278" r:id="rId6"/>
    <p:sldId id="273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68" r:id="rId15"/>
    <p:sldId id="272" r:id="rId16"/>
    <p:sldId id="277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6D903-0E59-44DF-91D7-0B73873A5A13}" type="datetimeFigureOut">
              <a:rPr lang="it-IT" smtClean="0"/>
              <a:t>23/09/2024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60199-2193-49BE-952F-39FA9FE393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1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Salve a tutti sono il candidato Andrea Bucci e questo è il mio elaborato di tesi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58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 scopo del mio tirocinio è stato quello di creare un</a:t>
            </a:r>
            <a:r>
              <a:rPr lang="it-IT" baseline="0" dirty="0" smtClean="0"/>
              <a:t> sistema diverso da QGIS che generasse delle immagini </a:t>
            </a:r>
            <a:r>
              <a:rPr lang="it-IT" baseline="0" dirty="0" err="1" smtClean="0"/>
              <a:t>raster</a:t>
            </a:r>
            <a:r>
              <a:rPr lang="it-IT" baseline="0" dirty="0" smtClean="0"/>
              <a:t> su indici biofisici e ciò è stato possibile grazie alla collaborazione tra i dipartimenti di Informatica e Ingegneria Civile-Ambientale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672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Ci sono stati degli incontri nei</a:t>
            </a:r>
            <a:r>
              <a:rPr lang="it-IT" baseline="0" dirty="0" smtClean="0"/>
              <a:t> rispettivi laboratori dove ognuno ha messo a disposizione le proprie conoscenze e competenze per sviluppare il sistema proposto. Il professore Grimaldi ed il suo team ha svolto un lavoro di ricerca sugli indici e sulle classificazioni mentre da parte mia e della professoressa </a:t>
            </a:r>
            <a:r>
              <a:rPr lang="it-IT" baseline="0" dirty="0" err="1" smtClean="0"/>
              <a:t>Sebillo</a:t>
            </a:r>
            <a:r>
              <a:rPr lang="it-IT" baseline="0" dirty="0" smtClean="0"/>
              <a:t> ci si è concentrati sullo sviluppo e sull’accessibilità della libreria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1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risultato</a:t>
            </a:r>
            <a:r>
              <a:rPr lang="it-IT" baseline="0" dirty="0" smtClean="0"/>
              <a:t> finale è stata la libreria </a:t>
            </a:r>
            <a:r>
              <a:rPr lang="it-IT" baseline="0" dirty="0" err="1" smtClean="0"/>
              <a:t>bphindex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bio-physical-index</a:t>
            </a:r>
            <a:r>
              <a:rPr lang="it-IT" baseline="0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03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</a:t>
            </a:r>
            <a:r>
              <a:rPr lang="it-IT" dirty="0" err="1" smtClean="0"/>
              <a:t>dataset</a:t>
            </a:r>
            <a:r>
              <a:rPr lang="it-IT" dirty="0" smtClean="0"/>
              <a:t> utilizzato è stato fornito</a:t>
            </a:r>
            <a:r>
              <a:rPr lang="it-IT" baseline="0" dirty="0" smtClean="0"/>
              <a:t> dai satelliti gemelli Sentinel-2 del programma spaziale </a:t>
            </a:r>
            <a:r>
              <a:rPr lang="it-IT" baseline="0" dirty="0" err="1" smtClean="0"/>
              <a:t>Copernicus</a:t>
            </a:r>
            <a:r>
              <a:rPr lang="it-IT" baseline="0" dirty="0" smtClean="0"/>
              <a:t> in collaborazione con l’Agenzia Spaziale Europea. Grazie alla piattaforma di Google è stato possibile ottenere queste immagini per poi modificarle tramite l’uso della libreria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61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</a:t>
            </a:r>
            <a:r>
              <a:rPr lang="it-IT" baseline="0" dirty="0" smtClean="0"/>
              <a:t> prima operazione necessaria è l’importazione della libreria. Tramite la funzione </a:t>
            </a:r>
            <a:r>
              <a:rPr lang="it-IT" baseline="0" dirty="0" err="1" smtClean="0"/>
              <a:t>require</a:t>
            </a:r>
            <a:r>
              <a:rPr lang="it-IT" baseline="0" dirty="0" smtClean="0"/>
              <a:t> si includono le funzioni presenti nella libreria, mentre la stringa inserita come parametro identifica il percorso del file dove l’utente ha inserito il codice della libreria.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43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Ogni funzione</a:t>
            </a:r>
            <a:r>
              <a:rPr lang="it-IT" baseline="0" dirty="0" smtClean="0"/>
              <a:t> della libreria presenta 5 parametri e ritorna un oggetto dizionario che contiene un’immagine classificata e una non classificata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50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Qui c’è un esempio di quello</a:t>
            </a:r>
            <a:r>
              <a:rPr lang="it-IT" baseline="0" dirty="0" smtClean="0"/>
              <a:t> che avviene quando lo script viene eseguito… La funziona una volta chiamata calcola e genera l’immagine classificata e non classificata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919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Facendo</a:t>
            </a:r>
            <a:r>
              <a:rPr lang="it-IT" baseline="0" dirty="0" smtClean="0"/>
              <a:t> un bilancio gli obiettivi sono stati raggiunti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60199-2193-49BE-952F-39FA9FE3939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01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VanniMaceria/Tirocinio/blob/master/GEE_scripts/bphindex.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89" y="1909939"/>
            <a:ext cx="6630783" cy="2569028"/>
          </a:xfrm>
        </p:spPr>
        <p:txBody>
          <a:bodyPr>
            <a:noAutofit/>
          </a:bodyPr>
          <a:lstStyle/>
          <a:p>
            <a:r>
              <a:rPr lang="it-IT" sz="3200" dirty="0"/>
              <a:t>Tecnologie per l’Osservazione della Terra: una libreria GEE per la Classificazione di Indici Biofisici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915155" y="685799"/>
            <a:ext cx="4524897" cy="1459654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Università degli Studi di Salerno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Dipartimento di Informatica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smtClean="0">
                <a:solidFill>
                  <a:schemeClr val="tx1"/>
                </a:solidFill>
              </a:rPr>
              <a:t>Laurea Triennale </a:t>
            </a:r>
            <a:r>
              <a:rPr lang="it-IT" dirty="0" smtClean="0">
                <a:solidFill>
                  <a:schemeClr val="tx1"/>
                </a:solidFill>
              </a:rPr>
              <a:t>in Informatica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0052" y="685799"/>
            <a:ext cx="1257084" cy="122414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91589" y="5151511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Relatore</a:t>
            </a:r>
            <a:br>
              <a:rPr lang="it-IT" dirty="0" smtClean="0"/>
            </a:br>
            <a:r>
              <a:rPr lang="it-IT" dirty="0" smtClean="0"/>
              <a:t>Prof. Monica </a:t>
            </a:r>
            <a:r>
              <a:rPr lang="it-IT" dirty="0" err="1" smtClean="0"/>
              <a:t>Sebillo</a:t>
            </a:r>
            <a:endParaRPr lang="it-IT" dirty="0" smtClean="0"/>
          </a:p>
          <a:p>
            <a:r>
              <a:rPr lang="it-IT" dirty="0" smtClean="0"/>
              <a:t>Prof. Michele Grimaldi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8795657" y="5151511"/>
            <a:ext cx="2901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Candidato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Bucci Andrea</a:t>
            </a:r>
            <a:endParaRPr lang="it-IT" dirty="0"/>
          </a:p>
          <a:p>
            <a:r>
              <a:rPr lang="it-IT" dirty="0" err="1" smtClean="0"/>
              <a:t>Mat</a:t>
            </a:r>
            <a:r>
              <a:rPr lang="it-IT" dirty="0" smtClean="0"/>
              <a:t>. 0512112820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2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55544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utilizzo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480240"/>
            <a:ext cx="11159446" cy="137952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Fase di import:</a:t>
            </a:r>
            <a:br>
              <a:rPr lang="it-IT" dirty="0" smtClean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15117" y="42980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4" y="2643858"/>
            <a:ext cx="11106322" cy="686897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 flipV="1">
            <a:off x="1985554" y="3213463"/>
            <a:ext cx="696686" cy="1567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V="1">
            <a:off x="4779565" y="3213462"/>
            <a:ext cx="696686" cy="1567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V="1">
            <a:off x="8673738" y="3213463"/>
            <a:ext cx="696686" cy="1567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551340" y="4896055"/>
            <a:ext cx="26125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La funzione </a:t>
            </a:r>
            <a:r>
              <a:rPr lang="it-IT" dirty="0" err="1" smtClean="0"/>
              <a:t>require</a:t>
            </a:r>
            <a:r>
              <a:rPr lang="it-IT" dirty="0" smtClean="0"/>
              <a:t> viene usata per includere e caricare moduli esterni allo script in uso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4030506" y="4896055"/>
            <a:ext cx="2805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/>
              <a:t>users</a:t>
            </a:r>
            <a:r>
              <a:rPr lang="it-IT" dirty="0" smtClean="0"/>
              <a:t>/</a:t>
            </a:r>
            <a:r>
              <a:rPr lang="it-IT" dirty="0" err="1" smtClean="0"/>
              <a:t>nome_utente</a:t>
            </a:r>
            <a:r>
              <a:rPr lang="it-IT" dirty="0" smtClean="0"/>
              <a:t> specifica l’utente che sta importando la libreria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7702824" y="4896055"/>
            <a:ext cx="390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/>
              <a:t>nome_repository:nome_libreria</a:t>
            </a:r>
            <a:r>
              <a:rPr lang="it-IT" dirty="0" smtClean="0"/>
              <a:t> specifica il progetto con cui si sta lavorando ed il file da importare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01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55544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utilizzo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480240"/>
            <a:ext cx="11159446" cy="137952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Uso della libreria:</a:t>
            </a:r>
            <a:br>
              <a:rPr lang="it-IT" dirty="0" smtClean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15117" y="42980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  <p:cxnSp>
        <p:nvCxnSpPr>
          <p:cNvPr id="11" name="Connettore 2 10"/>
          <p:cNvCxnSpPr/>
          <p:nvPr/>
        </p:nvCxnSpPr>
        <p:spPr>
          <a:xfrm flipV="1">
            <a:off x="1942011" y="3161576"/>
            <a:ext cx="670560" cy="1734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V="1">
            <a:off x="6270171" y="3143052"/>
            <a:ext cx="651702" cy="1495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551340" y="4896055"/>
            <a:ext cx="2612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Con l’operatore ‘.’ si ha accesso a tutti i metodi della libreria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4003241" y="4667403"/>
            <a:ext cx="73614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Ogni funzione richiede 5 parametri:</a:t>
            </a:r>
            <a:br>
              <a:rPr lang="it-IT" dirty="0" smtClean="0"/>
            </a:br>
            <a:r>
              <a:rPr lang="it-IT" dirty="0" smtClean="0"/>
              <a:t>- </a:t>
            </a:r>
            <a:r>
              <a:rPr lang="it-IT" b="1" dirty="0" err="1" smtClean="0"/>
              <a:t>roi</a:t>
            </a:r>
            <a:r>
              <a:rPr lang="it-IT" dirty="0" smtClean="0"/>
              <a:t>: area di interesse in formato </a:t>
            </a:r>
            <a:r>
              <a:rPr lang="it-IT" dirty="0" err="1" smtClean="0"/>
              <a:t>Polygon</a:t>
            </a:r>
            <a:r>
              <a:rPr lang="it-IT" dirty="0" smtClean="0"/>
              <a:t>, </a:t>
            </a:r>
            <a:r>
              <a:rPr lang="it-IT" dirty="0" err="1" smtClean="0"/>
              <a:t>Shapefile</a:t>
            </a:r>
            <a:r>
              <a:rPr lang="it-IT" dirty="0" smtClean="0"/>
              <a:t> o </a:t>
            </a:r>
            <a:r>
              <a:rPr lang="it-IT" dirty="0" err="1" smtClean="0"/>
              <a:t>Geometry</a:t>
            </a:r>
            <a:r>
              <a:rPr lang="it-IT" dirty="0" smtClean="0"/>
              <a:t>;</a:t>
            </a:r>
          </a:p>
          <a:p>
            <a:r>
              <a:rPr lang="it-IT" dirty="0" smtClean="0"/>
              <a:t>- </a:t>
            </a:r>
            <a:r>
              <a:rPr lang="it-IT" b="1" dirty="0" err="1" smtClean="0"/>
              <a:t>startDate</a:t>
            </a:r>
            <a:r>
              <a:rPr lang="it-IT" b="1" dirty="0" smtClean="0"/>
              <a:t> e </a:t>
            </a:r>
            <a:r>
              <a:rPr lang="it-IT" b="1" dirty="0" err="1" smtClean="0"/>
              <a:t>endDate</a:t>
            </a:r>
            <a:r>
              <a:rPr lang="it-IT" dirty="0" smtClean="0"/>
              <a:t>: specificano il periodo temporale;</a:t>
            </a:r>
          </a:p>
          <a:p>
            <a:r>
              <a:rPr lang="it-IT" dirty="0" smtClean="0"/>
              <a:t>- </a:t>
            </a:r>
            <a:r>
              <a:rPr lang="it-IT" b="1" dirty="0" err="1" smtClean="0"/>
              <a:t>cloudCover</a:t>
            </a:r>
            <a:r>
              <a:rPr lang="it-IT" dirty="0" smtClean="0"/>
              <a:t>: intero che specifica la percentuale nuvolosa massima presente nelle immagini;</a:t>
            </a:r>
          </a:p>
          <a:p>
            <a:r>
              <a:rPr lang="it-IT" dirty="0" smtClean="0"/>
              <a:t>- </a:t>
            </a:r>
            <a:r>
              <a:rPr lang="it-IT" b="1" dirty="0" smtClean="0"/>
              <a:t>booleano</a:t>
            </a:r>
            <a:r>
              <a:rPr lang="it-IT" dirty="0" smtClean="0"/>
              <a:t> che imposta la visibilità della legenda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4" y="2730238"/>
            <a:ext cx="10121291" cy="3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55544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Area di interesse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480240"/>
            <a:ext cx="11159446" cy="1379527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Definire l’area di interesse è molto semplice. La piattaforma mette a disposizione vari metodi: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	</a:t>
            </a:r>
            <a:r>
              <a:rPr lang="it-IT" dirty="0" smtClean="0">
                <a:solidFill>
                  <a:schemeClr val="tx1"/>
                </a:solidFill>
              </a:rPr>
              <a:t/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 smtClean="0">
                <a:solidFill>
                  <a:schemeClr val="tx1"/>
                </a:solidFill>
              </a:rPr>
              <a:t>  - funzioni ad hoc per filtrare le regioni;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 smtClean="0">
                <a:solidFill>
                  <a:schemeClr val="tx1"/>
                </a:solidFill>
              </a:rPr>
              <a:t>  - import di </a:t>
            </a:r>
            <a:r>
              <a:rPr lang="it-IT" dirty="0" err="1" smtClean="0">
                <a:solidFill>
                  <a:schemeClr val="tx1"/>
                </a:solidFill>
              </a:rPr>
              <a:t>Shapefile</a:t>
            </a:r>
            <a:r>
              <a:rPr lang="it-IT" dirty="0" smtClean="0">
                <a:solidFill>
                  <a:schemeClr val="tx1"/>
                </a:solidFill>
              </a:rPr>
              <a:t>;  </a:t>
            </a:r>
            <a:br>
              <a:rPr lang="it-IT" dirty="0" smtClean="0">
                <a:solidFill>
                  <a:schemeClr val="tx1"/>
                </a:solidFill>
              </a:rPr>
            </a:br>
            <a:r>
              <a:rPr lang="it-IT" dirty="0" smtClean="0">
                <a:solidFill>
                  <a:schemeClr val="tx1"/>
                </a:solidFill>
              </a:rPr>
              <a:t>  - definizione di poligoni personalizzati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15117" y="42980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57" y="3121880"/>
            <a:ext cx="7361558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55544"/>
            <a:ext cx="6813870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Salvataggio dei risultati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480240"/>
            <a:ext cx="11159446" cy="137952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Ogni funzione restituisce un oggetto ‘dizionario’ che contiene un’immagine </a:t>
            </a:r>
            <a:r>
              <a:rPr lang="it-IT" dirty="0" err="1" smtClean="0">
                <a:solidFill>
                  <a:schemeClr val="tx1"/>
                </a:solidFill>
              </a:rPr>
              <a:t>raster</a:t>
            </a:r>
            <a:r>
              <a:rPr lang="it-IT" dirty="0" smtClean="0">
                <a:solidFill>
                  <a:schemeClr val="tx1"/>
                </a:solidFill>
              </a:rPr>
              <a:t> classificata e una non classificata dell’area selezionata. Google Earth Engine permette anche il salvataggio dei propri risultati sull’account Google Drive associato all’account Google Earth Engine. 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15117" y="42980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17" y="3258582"/>
            <a:ext cx="5662505" cy="28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Script completo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67" y="2278046"/>
            <a:ext cx="7696458" cy="4131464"/>
          </a:xfrm>
          <a:prstGeom prst="rect">
            <a:avLst/>
          </a:prstGeom>
        </p:spPr>
      </p:pic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05239" y="1266854"/>
            <a:ext cx="8534400" cy="8263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Cliccando il pulsante ‘</a:t>
            </a:r>
            <a:r>
              <a:rPr lang="it-IT" dirty="0" err="1" smtClean="0">
                <a:solidFill>
                  <a:schemeClr val="tx1"/>
                </a:solidFill>
              </a:rPr>
              <a:t>Run</a:t>
            </a:r>
            <a:r>
              <a:rPr lang="it-IT" dirty="0" smtClean="0">
                <a:solidFill>
                  <a:schemeClr val="tx1"/>
                </a:solidFill>
              </a:rPr>
              <a:t>’ lo script verrà eseguito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Esecuzione dello script</a:t>
            </a:r>
            <a:endParaRPr lang="it-IT" dirty="0"/>
          </a:p>
        </p:txBody>
      </p:sp>
      <p:pic>
        <p:nvPicPr>
          <p:cNvPr id="8" name="_utente - Earth Engine Code Editor - Google Chrome 2024-09-12 15-43-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5750" y="2125952"/>
            <a:ext cx="8010730" cy="4255818"/>
          </a:xfrm>
        </p:spPr>
      </p:pic>
      <p:sp>
        <p:nvSpPr>
          <p:cNvPr id="9" name="Rettangolo 8"/>
          <p:cNvSpPr/>
          <p:nvPr/>
        </p:nvSpPr>
        <p:spPr>
          <a:xfrm>
            <a:off x="205239" y="1495362"/>
            <a:ext cx="847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Esempio di script che calcola l’indice NBR medio sulla provincia Di Salerno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42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Classificazione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05239" y="1266854"/>
            <a:ext cx="8534400" cy="826347"/>
          </a:xfrm>
        </p:spPr>
        <p:txBody>
          <a:bodyPr>
            <a:normAutofit fontScale="92500" lnSpcReduction="20000"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Con l’aiuto del Dipartimento di Ingegneria Civile-Ambientale è stato possibile definire della classificazioni per tutti gli indici sia sulle immagini calcolate in media che in varianza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4" y="2562430"/>
            <a:ext cx="3317812" cy="338552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272739" y="2653975"/>
            <a:ext cx="759214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Classificazione NBR medio</a:t>
            </a:r>
            <a:br>
              <a:rPr lang="it-IT" b="1" dirty="0" smtClean="0"/>
            </a:br>
            <a:r>
              <a:rPr lang="it-IT" b="1" dirty="0" smtClean="0">
                <a:solidFill>
                  <a:schemeClr val="bg1"/>
                </a:solidFill>
              </a:rPr>
              <a:t>Nero</a:t>
            </a:r>
            <a:r>
              <a:rPr lang="it-IT" dirty="0" smtClean="0"/>
              <a:t>: vegetazioni devastate da incendi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Rosso</a:t>
            </a:r>
            <a:r>
              <a:rPr lang="it-IT" dirty="0" smtClean="0"/>
              <a:t>: vegetazioni danneggiate da incendi</a:t>
            </a:r>
          </a:p>
          <a:p>
            <a:r>
              <a:rPr lang="it-IT" b="1" dirty="0" smtClean="0">
                <a:solidFill>
                  <a:srgbClr val="FFC000"/>
                </a:solidFill>
              </a:rPr>
              <a:t>Arancione</a:t>
            </a:r>
            <a:r>
              <a:rPr lang="it-IT" dirty="0" smtClean="0"/>
              <a:t>: aree lievemente incendiate o con scarsa vegetazione</a:t>
            </a:r>
            <a:br>
              <a:rPr lang="it-IT" dirty="0" smtClean="0"/>
            </a:br>
            <a:r>
              <a:rPr lang="it-IT" b="1" dirty="0" smtClean="0">
                <a:solidFill>
                  <a:srgbClr val="92D050"/>
                </a:solidFill>
              </a:rPr>
              <a:t>Verde chiaro</a:t>
            </a:r>
            <a:r>
              <a:rPr lang="it-IT" dirty="0" smtClean="0"/>
              <a:t>: aree con buona salute della vegetazione</a:t>
            </a:r>
            <a:br>
              <a:rPr lang="it-IT" dirty="0" smtClean="0"/>
            </a:br>
            <a:r>
              <a:rPr lang="it-IT" b="1" dirty="0" smtClean="0">
                <a:solidFill>
                  <a:srgbClr val="00B050"/>
                </a:solidFill>
              </a:rPr>
              <a:t>Verde scuro</a:t>
            </a:r>
            <a:r>
              <a:rPr lang="it-IT" dirty="0" smtClean="0"/>
              <a:t>: aree con ottima salute della vegetazione</a:t>
            </a:r>
            <a:br>
              <a:rPr lang="it-IT" dirty="0" smtClean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35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Bilancio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7" y="1680028"/>
            <a:ext cx="1926861" cy="1926861"/>
          </a:xfr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78" y="1600064"/>
            <a:ext cx="2006825" cy="200682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645461" y="3750743"/>
            <a:ext cx="4998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Elaborazione veloce delle immagini</a:t>
            </a:r>
          </a:p>
          <a:p>
            <a:r>
              <a:rPr lang="it-IT" dirty="0" smtClean="0"/>
              <a:t>Il tempo richiesto per la generazione di una mappa è di pochi secondi o minuti in base alla grandezza dell’immagine e alle condizioni di rete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45461" y="5354438"/>
            <a:ext cx="488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Accessibilità</a:t>
            </a:r>
            <a:endParaRPr lang="it-IT" dirty="0"/>
          </a:p>
          <a:p>
            <a:r>
              <a:rPr lang="it-IT" dirty="0"/>
              <a:t>F</a:t>
            </a:r>
            <a:r>
              <a:rPr lang="it-IT" dirty="0" smtClean="0"/>
              <a:t>acilità d’uso della libreria per tutti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6971467" y="3750743"/>
            <a:ext cx="4489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L’interpretazione è fondamentale</a:t>
            </a:r>
          </a:p>
          <a:p>
            <a:r>
              <a:rPr lang="it-IT" dirty="0" smtClean="0"/>
              <a:t>La bontà delle operazioni è garantita, tuttavia per una corretta analisi dei risultati è necessaria un’attenta interpretazione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8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Proposte Future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05239" y="1266854"/>
            <a:ext cx="8534400" cy="8263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La libreria potrà essere espansa con </a:t>
            </a:r>
            <a:r>
              <a:rPr lang="it-IT" dirty="0">
                <a:solidFill>
                  <a:schemeClr val="tx1"/>
                </a:solidFill>
              </a:rPr>
              <a:t>nuovi indici </a:t>
            </a:r>
            <a:r>
              <a:rPr lang="it-IT" dirty="0" smtClean="0">
                <a:solidFill>
                  <a:schemeClr val="tx1"/>
                </a:solidFill>
              </a:rPr>
              <a:t>biofisici e funzioni di machine </a:t>
            </a:r>
            <a:r>
              <a:rPr lang="it-IT" dirty="0" err="1" smtClean="0">
                <a:solidFill>
                  <a:schemeClr val="tx1"/>
                </a:solidFill>
              </a:rPr>
              <a:t>learning</a:t>
            </a:r>
            <a:r>
              <a:rPr lang="it-IT" dirty="0" smtClean="0">
                <a:solidFill>
                  <a:schemeClr val="tx1"/>
                </a:solidFill>
              </a:rPr>
              <a:t> sull’uso del suolo terrestre.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12" y="2507435"/>
            <a:ext cx="3673814" cy="36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36738" y="4722464"/>
            <a:ext cx="8534400" cy="1507067"/>
          </a:xfrm>
        </p:spPr>
        <p:txBody>
          <a:bodyPr>
            <a:normAutofit/>
          </a:bodyPr>
          <a:lstStyle/>
          <a:p>
            <a:r>
              <a:rPr lang="it-IT" sz="4000" dirty="0" smtClean="0"/>
              <a:t>GRAZIE A TUTTI PER L’Attenzione!</a:t>
            </a:r>
            <a:endParaRPr lang="it-IT" sz="40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49" y="1038057"/>
            <a:ext cx="3614738" cy="3614738"/>
          </a:xfrm>
        </p:spPr>
      </p:pic>
    </p:spTree>
    <p:extLst>
      <p:ext uri="{BB962C8B-B14F-4D97-AF65-F5344CB8AC3E}">
        <p14:creationId xmlns:p14="http://schemas.microsoft.com/office/powerpoint/2010/main" val="10188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Obiettivo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40" y="1680027"/>
            <a:ext cx="11159446" cy="203756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La libreria nasce dall’esigenza di generare mappe (immagini </a:t>
            </a:r>
            <a:r>
              <a:rPr lang="it-IT" dirty="0" err="1" smtClean="0">
                <a:solidFill>
                  <a:schemeClr val="tx1"/>
                </a:solidFill>
              </a:rPr>
              <a:t>raster</a:t>
            </a:r>
            <a:r>
              <a:rPr lang="it-IT" dirty="0" smtClean="0">
                <a:solidFill>
                  <a:schemeClr val="tx1"/>
                </a:solidFill>
              </a:rPr>
              <a:t>) su indici biofisici, con un sistema diverso da QGIS. Durante l’attività di tirocinio, è nata la collaborazione tra il Dipartimento di Informatica e il Dipartimento di Ingegneria Civile-Ambientale grazie alla quale è stato possibile realizzare questo progetto.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211977" y="3717590"/>
            <a:ext cx="7620000" cy="2561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85" y="3823725"/>
            <a:ext cx="2185852" cy="21858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59" y="3770657"/>
            <a:ext cx="2291987" cy="229198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21" y="4155891"/>
            <a:ext cx="1521518" cy="15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40" y="172961"/>
            <a:ext cx="3313022" cy="1507067"/>
          </a:xfrm>
        </p:spPr>
        <p:txBody>
          <a:bodyPr/>
          <a:lstStyle/>
          <a:p>
            <a:r>
              <a:rPr lang="it-IT" dirty="0" err="1" smtClean="0"/>
              <a:t>Teamwork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40" y="1149531"/>
            <a:ext cx="11159446" cy="2568060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Le attività si sono svolte presso i laboratori dei rispettivi dipartimenti ed il team del professore Grimaldi ha eseguito un lavoro di ricerca sugli indici e sulle classificazioni, mentre quello della professoressa </a:t>
            </a:r>
            <a:r>
              <a:rPr lang="it-IT" dirty="0" err="1" smtClean="0">
                <a:solidFill>
                  <a:schemeClr val="tx1"/>
                </a:solidFill>
              </a:rPr>
              <a:t>Sebillo</a:t>
            </a:r>
            <a:r>
              <a:rPr lang="it-IT" dirty="0" smtClean="0">
                <a:solidFill>
                  <a:schemeClr val="tx1"/>
                </a:solidFill>
              </a:rPr>
              <a:t> si è dedicato allo sviluppo e all’accessibilità del sistema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30" y="3349928"/>
            <a:ext cx="2688466" cy="26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Indici scelti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316190"/>
            <a:ext cx="11159446" cy="12356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Gli indici scelti per le funzioni offerte dalla libreria sono divisi per tematica ambientale e sono: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973255" y="4116982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Vegetazione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3963015" y="4116982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Urbano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6337222" y="4116982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Idrico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973255" y="4602638"/>
            <a:ext cx="12330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- NDVI</a:t>
            </a:r>
            <a:br>
              <a:rPr lang="it-IT" dirty="0" smtClean="0"/>
            </a:br>
            <a:r>
              <a:rPr lang="it-IT" dirty="0" smtClean="0"/>
              <a:t>- EVI</a:t>
            </a:r>
            <a:br>
              <a:rPr lang="it-IT" dirty="0" smtClean="0"/>
            </a:br>
            <a:r>
              <a:rPr lang="it-IT" dirty="0" smtClean="0"/>
              <a:t>- TDVI</a:t>
            </a:r>
            <a:br>
              <a:rPr lang="it-IT" dirty="0" smtClean="0"/>
            </a:br>
            <a:r>
              <a:rPr lang="it-IT" dirty="0" smtClean="0"/>
              <a:t>- </a:t>
            </a:r>
            <a:r>
              <a:rPr lang="it-IT" dirty="0" err="1" smtClean="0"/>
              <a:t>CIgreen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- MSAVI</a:t>
            </a:r>
            <a:br>
              <a:rPr lang="it-IT" dirty="0" smtClean="0"/>
            </a:br>
            <a:r>
              <a:rPr lang="it-IT" dirty="0" smtClean="0"/>
              <a:t>- NBR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6328791" y="4602639"/>
            <a:ext cx="1358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- </a:t>
            </a:r>
            <a:r>
              <a:rPr lang="it-IT" dirty="0" smtClean="0"/>
              <a:t>LSWI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- </a:t>
            </a:r>
            <a:r>
              <a:rPr lang="it-IT" dirty="0" smtClean="0"/>
              <a:t>MNDWI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3963015" y="4602638"/>
            <a:ext cx="1604683" cy="92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- </a:t>
            </a:r>
            <a:r>
              <a:rPr lang="it-IT" dirty="0" smtClean="0"/>
              <a:t>NDBI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- </a:t>
            </a:r>
            <a:r>
              <a:rPr lang="it-IT" dirty="0" smtClean="0"/>
              <a:t>BUI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8512657" y="4116982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Minerali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8495971" y="4602638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- CMR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28" y="2697665"/>
            <a:ext cx="999820" cy="999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15" y="2583690"/>
            <a:ext cx="1147139" cy="1147139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22" y="2613896"/>
            <a:ext cx="1086726" cy="108672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9" y="2520513"/>
            <a:ext cx="1322800" cy="1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BPHINDEX.js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4576" y="1254788"/>
            <a:ext cx="11159446" cy="1235647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b</a:t>
            </a:r>
            <a:r>
              <a:rPr lang="it-IT" dirty="0" smtClean="0">
                <a:solidFill>
                  <a:schemeClr val="tx1"/>
                </a:solidFill>
              </a:rPr>
              <a:t>phindex.js è una libreria JavaScript per la piattaforma Google Earth Engine, progettata per utenti che hanno bisogno di un semplice metodo per la rapida generazione di mappe tematizzate su indici biofisici.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11" y="3324498"/>
            <a:ext cx="2551305" cy="255130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1" y="3326674"/>
            <a:ext cx="2549129" cy="25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err="1" smtClean="0"/>
              <a:t>Dataset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05239" y="1266854"/>
            <a:ext cx="11089778" cy="8263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Tutte le immagini satellitari usate dalla libreria sono state fornite dai satelliti dell’</a:t>
            </a:r>
            <a:r>
              <a:rPr lang="it-IT" dirty="0" err="1" smtClean="0">
                <a:solidFill>
                  <a:schemeClr val="tx1"/>
                </a:solidFill>
              </a:rPr>
              <a:t>European</a:t>
            </a:r>
            <a:r>
              <a:rPr lang="it-IT" dirty="0" smtClean="0">
                <a:solidFill>
                  <a:schemeClr val="tx1"/>
                </a:solidFill>
              </a:rPr>
              <a:t> Space Agency Sentinel</a:t>
            </a:r>
            <a:r>
              <a:rPr lang="it-IT" dirty="0">
                <a:solidFill>
                  <a:schemeClr val="tx1"/>
                </a:solidFill>
              </a:rPr>
              <a:t>-</a:t>
            </a:r>
            <a:r>
              <a:rPr lang="it-IT" dirty="0" smtClean="0">
                <a:solidFill>
                  <a:schemeClr val="tx1"/>
                </a:solidFill>
              </a:rPr>
              <a:t>2 del programma </a:t>
            </a:r>
            <a:r>
              <a:rPr lang="it-IT" dirty="0" err="1" smtClean="0">
                <a:solidFill>
                  <a:schemeClr val="tx1"/>
                </a:solidFill>
              </a:rPr>
              <a:t>Copernicus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3" y="2168433"/>
            <a:ext cx="3391717" cy="1907841"/>
          </a:xfrm>
          <a:prstGeom prst="rect">
            <a:avLst/>
          </a:prstGeom>
        </p:spPr>
      </p:pic>
      <p:sp>
        <p:nvSpPr>
          <p:cNvPr id="7" name="Freccia curva 6"/>
          <p:cNvSpPr/>
          <p:nvPr/>
        </p:nvSpPr>
        <p:spPr>
          <a:xfrm rot="10800000" flipH="1">
            <a:off x="712153" y="4188580"/>
            <a:ext cx="3435652" cy="1436914"/>
          </a:xfrm>
          <a:prstGeom prst="bentArrow">
            <a:avLst>
              <a:gd name="adj1" fmla="val 25000"/>
              <a:gd name="adj2" fmla="val 25303"/>
              <a:gd name="adj3" fmla="val 25000"/>
              <a:gd name="adj4" fmla="val 437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61" y="2281645"/>
            <a:ext cx="3003464" cy="2428837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4789714" y="2661615"/>
            <a:ext cx="3509556" cy="1414659"/>
          </a:xfrm>
          <a:prstGeom prst="bentArrow">
            <a:avLst>
              <a:gd name="adj1" fmla="val 25000"/>
              <a:gd name="adj2" fmla="val 22903"/>
              <a:gd name="adj3" fmla="val 25000"/>
              <a:gd name="adj4" fmla="val 437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47" y="4188580"/>
            <a:ext cx="2654501" cy="236897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1292566" y="5047400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Google Earth Engine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5834097" y="279139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b</a:t>
            </a:r>
            <a:r>
              <a:rPr lang="it-IT" dirty="0" smtClean="0"/>
              <a:t>phindex.js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2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err="1" smtClean="0"/>
              <a:t>AccessibilitÀ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254788"/>
            <a:ext cx="11159446" cy="12356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La libreria è stata realizzata per essere usata soprattutto da persone non esperte in programmazione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Tutto ciò di cui l’utente necessita per l’utilizzo è un account Google Earth Engine ed il </a:t>
            </a:r>
            <a:r>
              <a:rPr lang="it-IT" dirty="0" smtClean="0">
                <a:hlinkClick r:id="rId2"/>
              </a:rPr>
              <a:t>codice sorgente della libreria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57" y="3492137"/>
            <a:ext cx="2427209" cy="24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72961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Operazioni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254788"/>
            <a:ext cx="11159446" cy="1235647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</a:rPr>
              <a:t>Partendo da una collezione di immagini satellitari, per ogni indice la libreria fornisce due funzioni: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495618" y="2490435"/>
            <a:ext cx="5042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Media</a:t>
            </a:r>
            <a:br>
              <a:rPr lang="it-IT" b="1" dirty="0" smtClean="0"/>
            </a:br>
            <a:r>
              <a:rPr lang="it-IT" dirty="0" smtClean="0"/>
              <a:t>Per </a:t>
            </a:r>
            <a:r>
              <a:rPr lang="it-IT" dirty="0"/>
              <a:t>ogni pixel nella posizione (</a:t>
            </a:r>
            <a:r>
              <a:rPr lang="it-IT" dirty="0" err="1"/>
              <a:t>x,y</a:t>
            </a:r>
            <a:r>
              <a:rPr lang="it-IT" dirty="0" smtClean="0"/>
              <a:t>), </a:t>
            </a:r>
            <a:r>
              <a:rPr lang="it-IT" dirty="0"/>
              <a:t>si sommano i valori corrispondenti delle </a:t>
            </a:r>
            <a:r>
              <a:rPr lang="it-IT" dirty="0" smtClean="0"/>
              <a:t>immagini e si divide per il numero di immagini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116522" y="2490435"/>
            <a:ext cx="50827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Varianza</a:t>
            </a:r>
          </a:p>
          <a:p>
            <a:r>
              <a:rPr lang="it-IT" dirty="0" smtClean="0"/>
              <a:t>Si </a:t>
            </a:r>
            <a:r>
              <a:rPr lang="it-IT" dirty="0"/>
              <a:t>ottiene calcolando la media dei quadrati delle differenze tra i valori dei pixel nelle immagini e la loro media. La varianza indica quanto i valori di quel pixel, in quella posizione, si discostano dal valore medio tra tutte le immagini.</a:t>
            </a:r>
            <a:endParaRPr lang="it-IT" b="1" dirty="0" smtClean="0"/>
          </a:p>
        </p:txBody>
      </p:sp>
      <p:sp>
        <p:nvSpPr>
          <p:cNvPr id="6" name="Rettangolo 5"/>
          <p:cNvSpPr/>
          <p:nvPr/>
        </p:nvSpPr>
        <p:spPr>
          <a:xfrm>
            <a:off x="495618" y="5325683"/>
            <a:ext cx="6358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Queste </a:t>
            </a:r>
            <a:r>
              <a:rPr lang="it-IT" dirty="0"/>
              <a:t>operazioni </a:t>
            </a:r>
            <a:r>
              <a:rPr lang="it-IT" dirty="0" smtClean="0"/>
              <a:t>aiutano </a:t>
            </a:r>
            <a:r>
              <a:rPr lang="it-IT" dirty="0"/>
              <a:t>a </a:t>
            </a:r>
            <a:r>
              <a:rPr lang="it-IT" dirty="0" smtClean="0"/>
              <a:t>migliorare la chiarezza e </a:t>
            </a:r>
            <a:r>
              <a:rPr lang="it-IT" dirty="0"/>
              <a:t>a rilevare cambiamenti o variazioni tra più immagini.</a:t>
            </a:r>
          </a:p>
        </p:txBody>
      </p:sp>
    </p:spTree>
    <p:extLst>
      <p:ext uri="{BB962C8B-B14F-4D97-AF65-F5344CB8AC3E}">
        <p14:creationId xmlns:p14="http://schemas.microsoft.com/office/powerpoint/2010/main" val="31367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0070C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239" y="155544"/>
            <a:ext cx="6256521" cy="1507067"/>
          </a:xfrm>
        </p:spPr>
        <p:txBody>
          <a:bodyPr>
            <a:normAutofit/>
          </a:bodyPr>
          <a:lstStyle/>
          <a:p>
            <a:r>
              <a:rPr lang="it-IT" dirty="0" smtClean="0"/>
              <a:t>utilizzo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5239" y="1480240"/>
            <a:ext cx="11159446" cy="1379527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Dall’editor di Google Earth Engine sarà necessario creare due file: uno contenente la libreria e l’altro con lo script da eseguire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51340" y="2490435"/>
            <a:ext cx="8819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82" y="2665343"/>
            <a:ext cx="3947547" cy="3577182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 flipV="1">
            <a:off x="4023360" y="4110446"/>
            <a:ext cx="1297577" cy="8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flipV="1">
            <a:off x="4023359" y="6048103"/>
            <a:ext cx="1297577" cy="8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1011325" y="3807603"/>
            <a:ext cx="2986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File contenente il codice sorgente della libreria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2084730" y="5863437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Script 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44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604</TotalTime>
  <Words>900</Words>
  <Application>Microsoft Office PowerPoint</Application>
  <PresentationFormat>Widescreen</PresentationFormat>
  <Paragraphs>94</Paragraphs>
  <Slides>19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Wingdings 3</vt:lpstr>
      <vt:lpstr>Sezione</vt:lpstr>
      <vt:lpstr>Tecnologie per l’Osservazione della Terra: una libreria GEE per la Classificazione di Indici Biofisici</vt:lpstr>
      <vt:lpstr>Obiettivo</vt:lpstr>
      <vt:lpstr>Teamwork</vt:lpstr>
      <vt:lpstr>Indici scelti</vt:lpstr>
      <vt:lpstr>BPHINDEX.js</vt:lpstr>
      <vt:lpstr>Dataset</vt:lpstr>
      <vt:lpstr>AccessibilitÀ</vt:lpstr>
      <vt:lpstr>Operazioni</vt:lpstr>
      <vt:lpstr>utilizzo</vt:lpstr>
      <vt:lpstr>utilizzo</vt:lpstr>
      <vt:lpstr>utilizzo</vt:lpstr>
      <vt:lpstr>Area di interesse</vt:lpstr>
      <vt:lpstr>Salvataggio dei risultati</vt:lpstr>
      <vt:lpstr>Script completo</vt:lpstr>
      <vt:lpstr>Esecuzione dello script</vt:lpstr>
      <vt:lpstr>Classificazione</vt:lpstr>
      <vt:lpstr>Bilancio</vt:lpstr>
      <vt:lpstr>Proposte Future</vt:lpstr>
      <vt:lpstr>GRAZIE A TUTTI PER L’Attenzione!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Tecnologie per l’Osservazione della Terra: una libreria GEE per la Classificazione di Indici Biofisici</dc:title>
  <dc:creator>Account Microsoft</dc:creator>
  <cp:lastModifiedBy>Account Microsoft</cp:lastModifiedBy>
  <cp:revision>46</cp:revision>
  <dcterms:created xsi:type="dcterms:W3CDTF">2024-09-12T08:34:53Z</dcterms:created>
  <dcterms:modified xsi:type="dcterms:W3CDTF">2024-09-23T10:06:22Z</dcterms:modified>
</cp:coreProperties>
</file>